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2" r:id="rId4"/>
    <p:sldId id="279" r:id="rId5"/>
    <p:sldId id="290" r:id="rId6"/>
    <p:sldId id="298" r:id="rId7"/>
    <p:sldId id="293" r:id="rId8"/>
    <p:sldId id="288" r:id="rId9"/>
    <p:sldId id="277" r:id="rId10"/>
    <p:sldId id="281" r:id="rId11"/>
    <p:sldId id="284" r:id="rId12"/>
    <p:sldId id="285" r:id="rId13"/>
    <p:sldId id="286" r:id="rId14"/>
    <p:sldId id="287" r:id="rId15"/>
    <p:sldId id="280" r:id="rId16"/>
    <p:sldId id="294" r:id="rId17"/>
    <p:sldId id="283" r:id="rId18"/>
    <p:sldId id="289" r:id="rId19"/>
    <p:sldId id="282" r:id="rId20"/>
    <p:sldId id="295" r:id="rId21"/>
    <p:sldId id="297" r:id="rId22"/>
    <p:sldId id="296" r:id="rId23"/>
    <p:sldId id="257" r:id="rId24"/>
    <p:sldId id="276" r:id="rId25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95437-4EED-23C9-FE57-57F54BB2AE20}" v="16" dt="2022-05-09T16:03:33.370"/>
    <p1510:client id="{C3A3E619-D849-95A8-52BC-869AA20AF1A3}" v="20" dt="2022-05-09T16:02:37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5/9/2022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5/9/2022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5/9/2022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14470" y="3785841"/>
            <a:ext cx="6868164" cy="5856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CA" sz="2500" b="1" dirty="0">
                <a:solidFill>
                  <a:schemeClr val="tx1"/>
                </a:solidFill>
              </a:rPr>
              <a:t>High School Parent/Student Orientation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4507255"/>
            <a:ext cx="67322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CA" sz="3200" dirty="0"/>
              <a:t>2022 / 2023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493BAA77-D4D3-4D31-A0BB-36B9E6DD4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02" y="199703"/>
            <a:ext cx="2974314" cy="36919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DA1379D-D4A3-49E2-8569-4965549A1AA0}"/>
              </a:ext>
            </a:extLst>
          </p:cNvPr>
          <p:cNvSpPr txBox="1">
            <a:spLocks/>
          </p:cNvSpPr>
          <p:nvPr/>
        </p:nvSpPr>
        <p:spPr>
          <a:xfrm>
            <a:off x="115557" y="3321056"/>
            <a:ext cx="6501284" cy="585614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500" b="1" dirty="0">
                <a:solidFill>
                  <a:schemeClr val="tx1"/>
                </a:solidFill>
              </a:rPr>
              <a:t>Immanuel Christian Secondary School</a:t>
            </a:r>
            <a:endParaRPr lang="en-CA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9"/>
    </mc:Choice>
    <mc:Fallback xmlns="">
      <p:transition spd="slow" advTm="310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08719"/>
              </p:ext>
            </p:extLst>
          </p:nvPr>
        </p:nvGraphicFramePr>
        <p:xfrm>
          <a:off x="6095998" y="57415"/>
          <a:ext cx="3048002" cy="5028669"/>
        </p:xfrm>
        <a:graphic>
          <a:graphicData uri="http://schemas.openxmlformats.org/drawingml/2006/table">
            <a:tbl>
              <a:tblPr/>
              <a:tblGrid>
                <a:gridCol w="78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667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Required Credit Courses @ Immanuel Christian Secondary</a:t>
                      </a:r>
                      <a:endParaRPr lang="en-US" sz="5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Grade 10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Grade 11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Grade 12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 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Credits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10-1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English 10-2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20-1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English 20-2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30-1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  English 30-2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10-1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Social 10-2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20-1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Social 20-2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Social 30-1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Social 30-2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 10C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Math 10-3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Math 20-1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Math 20-2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Math 20-3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Science 10 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Science 14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Science 20</a:t>
                      </a:r>
                      <a:b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Science 24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Biology 20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Chemistry 20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Physics 20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Physical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Education 10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CALM 20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Religious Meanings 20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6415" marR="16415" marT="16415" marB="16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654"/>
                  </a:ext>
                </a:extLst>
              </a:tr>
              <a:tr h="1379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Sociology 30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6415" marR="16415" marT="16415" marB="16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012312"/>
                  </a:ext>
                </a:extLst>
              </a:tr>
              <a:tr h="535149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credits in Career and Technology Studies (CTS), or Fine Arts or Second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Languages, Locally Authorized Courses, or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Phys. Ed. 20 and/or Phys. Ed. 30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118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credits in any 30 level courses other than English and Social Studies (Students may use Work Experience 35)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1045">
                <a:tc gridSpan="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final 18 credits required can be from any combination of 10, 20 or 30 level courses not already accounted for.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Credits Required for a Diploma = 100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16415" marR="16415" marT="16415" marB="16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5" y="1347614"/>
            <a:ext cx="5527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These are the minimum requirements to earn your high school diploma. If you have goals specific to a profession, or attending college or university, we will help you look at other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34887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14"/>
    </mc:Choice>
    <mc:Fallback xmlns="">
      <p:transition spd="slow" advTm="1792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2A688A-407C-4ABF-A6F5-0E3776EC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0" y="582337"/>
            <a:ext cx="8296454" cy="38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07"/>
    </mc:Choice>
    <mc:Fallback xmlns="">
      <p:transition spd="slow" advTm="521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A47C180-93A4-4D22-8D8C-3A2F06F9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16" y="102189"/>
            <a:ext cx="7401463" cy="48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8"/>
    </mc:Choice>
    <mc:Fallback xmlns="">
      <p:transition spd="slow" advTm="262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530A5A-81F6-4FAF-911B-5658CEAE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60730"/>
            <a:ext cx="8080793" cy="47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8"/>
    </mc:Choice>
    <mc:Fallback xmlns="">
      <p:transition spd="slow" advTm="309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A3221A-D7AA-4D82-B70B-67E17473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2" y="451871"/>
            <a:ext cx="8253322" cy="4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4"/>
    </mc:Choice>
    <mc:Fallback xmlns="">
      <p:transition spd="slow" advTm="116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1815352"/>
            <a:ext cx="7123113" cy="332814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r>
              <a:rPr lang="en-CA" sz="7400" b="1" dirty="0"/>
              <a:t>Course Load Policy</a:t>
            </a:r>
          </a:p>
          <a:p>
            <a:pPr marL="0" indent="0"/>
            <a:r>
              <a:rPr lang="en-CA" sz="7400" dirty="0"/>
              <a:t>When selecting courses, students need to note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Grade 10 Students are expected to fill a full course load </a:t>
            </a:r>
          </a:p>
          <a:p>
            <a:pPr marL="594360" lvl="2" indent="0"/>
            <a:r>
              <a:rPr lang="en-CA" sz="7000" dirty="0">
                <a:solidFill>
                  <a:schemeClr val="tx2"/>
                </a:solidFill>
              </a:rPr>
              <a:t>(8 Courses x 5 Credits = 40 Credits)</a:t>
            </a:r>
            <a:endParaRPr lang="en-CA" sz="6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Grade 11 Students are expected to register for a minimum of 35 credits of on campus courses (Allowed one (1) “spare”)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Grade 12 Students are expected to register for a minimum of 30 credits of on-campus courses (Allowed two (2) “spares”)</a:t>
            </a:r>
          </a:p>
          <a:p>
            <a:pPr marL="0" indent="0"/>
            <a:r>
              <a:rPr lang="en-CA" sz="7400" dirty="0"/>
              <a:t>There may be good reasons for not taking a full course load at ICSS and therefore exceptions may be granted upon application to the Principal or Vice-Principal for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dirty="0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97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66"/>
    </mc:Choice>
    <mc:Fallback xmlns="">
      <p:transition spd="slow" advTm="11266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881312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Earn 42 </a:t>
            </a:r>
            <a:r>
              <a:rPr lang="en-CA" sz="7400"/>
              <a:t>credits!</a:t>
            </a: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4 courses each semester (no spares)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PE 10 and CALM 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Complete HCS 3000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400" dirty="0"/>
              <a:t>No decision you make is final or fatal to your life/career/academic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dirty="0"/>
              <a:t>Academic Goals for Grade 10  </a:t>
            </a:r>
          </a:p>
        </p:txBody>
      </p:sp>
    </p:spTree>
    <p:extLst>
      <p:ext uri="{BB962C8B-B14F-4D97-AF65-F5344CB8AC3E}">
        <p14:creationId xmlns:p14="http://schemas.microsoft.com/office/powerpoint/2010/main" val="16767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66"/>
    </mc:Choice>
    <mc:Fallback xmlns="">
      <p:transition spd="slow" advTm="11266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7EB716-5E26-4D6C-878D-33695E68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73912" cy="28559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Self-reflection – noticing if you avoid, procrastinate, do better with support, can you ask for help when needed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Learning support/wellness – CORE Time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Everyone’s path to a diploma is different!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Ownership over your progress towards a diploma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Acknowledging your successes, growth, challenges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94BC4-3B1F-4543-9504-A64D8F7A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Goals for Grade 10</a:t>
            </a:r>
          </a:p>
        </p:txBody>
      </p:sp>
    </p:spTree>
    <p:extLst>
      <p:ext uri="{BB962C8B-B14F-4D97-AF65-F5344CB8AC3E}">
        <p14:creationId xmlns:p14="http://schemas.microsoft.com/office/powerpoint/2010/main" val="185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90"/>
    </mc:Choice>
    <mc:Fallback xmlns="">
      <p:transition spd="slow" advTm="8789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73206" y="1885125"/>
            <a:ext cx="7772400" cy="3130627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6900" dirty="0"/>
              <a:t>Grade 9 - CTF (No credits awarded)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6900" dirty="0"/>
              <a:t>Grade 10-12 – CTS (credits awarded)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Module-Based (1 credit/per module)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Students will typically gain 3-5 credits per Elective/Option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6100" dirty="0"/>
              <a:t>Electives/Options Offered (Courses may be blended with Grade 9-12 students together)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Woodshop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Mechanics (dependent on instructor availability)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Music – Band and Choir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Foods and Fashions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Digital Communications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Art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Outdoor Education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endParaRPr lang="en-CA" sz="5100" dirty="0">
              <a:solidFill>
                <a:schemeClr val="tx2"/>
              </a:solidFill>
            </a:endParaRPr>
          </a:p>
          <a:p>
            <a:pPr marL="777240" lvl="1" indent="-457200">
              <a:buFont typeface="Arial" panose="020B0604020202020204" pitchFamily="34" charset="0"/>
              <a:buChar char="•"/>
            </a:pPr>
            <a:endParaRPr lang="en-CA" sz="51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6900" dirty="0"/>
          </a:p>
          <a:p>
            <a:pPr marL="0" indent="0"/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sz="3300" dirty="0"/>
              <a:t>Options/Elective Courses</a:t>
            </a:r>
          </a:p>
        </p:txBody>
      </p:sp>
    </p:spTree>
    <p:extLst>
      <p:ext uri="{BB962C8B-B14F-4D97-AF65-F5344CB8AC3E}">
        <p14:creationId xmlns:p14="http://schemas.microsoft.com/office/powerpoint/2010/main" val="33940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1"/>
    </mc:Choice>
    <mc:Fallback xmlns="">
      <p:transition spd="slow" advTm="912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10335"/>
            <a:ext cx="7123113" cy="313316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Work Experience </a:t>
            </a:r>
            <a:r>
              <a:rPr lang="en-CA" sz="2300" dirty="0"/>
              <a:t>(Grades 10-12)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Students can work and earn credits (How sweet is that?!)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Can earn a maximum of 30 credits total at the 15/25/35 level (15 Diploma Max)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Must complete HCS 3000 prior to accumulating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RAP </a:t>
            </a:r>
            <a:r>
              <a:rPr lang="en-CA" sz="2300" dirty="0"/>
              <a:t>(Grade 10 and 15 years old)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Work with a journeyman to gain first year apprenticeship hours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Can earn up to 40 high school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Green Certificate </a:t>
            </a:r>
            <a:r>
              <a:rPr lang="en-CA" sz="2300" dirty="0"/>
              <a:t>(Grades 10-12)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Gain hands-on training on a farm, ranch or greenhouse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Allows Grade 10-12 students to earn up to 16 high school credits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Must Complete AG 3000 prior to commencing certificate work</a:t>
            </a:r>
          </a:p>
          <a:p>
            <a:pPr marL="0" indent="0"/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04364"/>
            <a:ext cx="7620000" cy="638735"/>
          </a:xfrm>
        </p:spPr>
        <p:txBody>
          <a:bodyPr>
            <a:normAutofit/>
          </a:bodyPr>
          <a:lstStyle/>
          <a:p>
            <a:r>
              <a:rPr lang="en-CA" sz="3300" dirty="0"/>
              <a:t>Off-Campus Education</a:t>
            </a:r>
          </a:p>
        </p:txBody>
      </p:sp>
    </p:spTree>
    <p:extLst>
      <p:ext uri="{BB962C8B-B14F-4D97-AF65-F5344CB8AC3E}">
        <p14:creationId xmlns:p14="http://schemas.microsoft.com/office/powerpoint/2010/main" val="36288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83"/>
    </mc:Choice>
    <mc:Fallback xmlns="">
      <p:transition spd="slow" advTm="1956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F6F1DDF2-13B5-477B-9606-3167086A9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3" y="0"/>
            <a:ext cx="7964673" cy="4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9"/>
    </mc:Choice>
    <mc:Fallback xmlns="">
      <p:transition spd="slow" advTm="3109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04364"/>
            <a:ext cx="7620000" cy="638735"/>
          </a:xfrm>
        </p:spPr>
        <p:txBody>
          <a:bodyPr>
            <a:normAutofit/>
          </a:bodyPr>
          <a:lstStyle/>
          <a:p>
            <a:r>
              <a:rPr lang="en-CA" sz="3300" dirty="0"/>
              <a:t>Athletics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E48CFD-92A8-4B74-88E7-9529148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75" y="3058087"/>
            <a:ext cx="2943250" cy="19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BD74D8-F2AC-439F-8194-DA4025BC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206" y="1885126"/>
            <a:ext cx="7772400" cy="1120292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ICSS Athletics Policy can be found on our school website 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5100" dirty="0">
                <a:solidFill>
                  <a:schemeClr val="tx2"/>
                </a:solidFill>
              </a:rPr>
              <a:t>Sports Offered: Golf, Cross-Country, Volleyball, Basketball, Badminton, Track &amp; Field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endParaRPr lang="en-CA" sz="51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6900" dirty="0"/>
          </a:p>
          <a:p>
            <a:pPr marL="0" indent="0"/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0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83"/>
    </mc:Choice>
    <mc:Fallback xmlns="">
      <p:transition spd="slow" advTm="19568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7BD83-931A-44E0-B21D-377999FA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67" y="257790"/>
            <a:ext cx="5695110" cy="128832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B9CF4DA-437E-417A-9A41-52128A23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5" descr="Gospel of the kingdom">
            <a:extLst>
              <a:ext uri="{FF2B5EF4-FFF2-40B4-BE49-F238E27FC236}">
                <a16:creationId xmlns:a16="http://schemas.microsoft.com/office/drawing/2014/main" id="{E5CB01F6-0BAD-4CB2-B370-13933D09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5" y="2043625"/>
            <a:ext cx="3429952" cy="28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5B7792A-F917-482E-8993-8894B5C85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63" y="3889219"/>
            <a:ext cx="45014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“What if (Christian) education was primarily concerned with </a:t>
            </a:r>
            <a:r>
              <a:rPr kumimoji="0" lang="en-CA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shaping our hopes and passions – our visions of the ‘good life’</a:t>
            </a:r>
            <a:r>
              <a:rPr kumimoji="0" lang="en-CA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and not merely about the dissemination of data and information as inputs to our thinking? What if the primary work of (Christian) education was the </a:t>
            </a:r>
            <a:r>
              <a:rPr kumimoji="0" lang="en-CA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transforming of our imagination</a:t>
            </a:r>
            <a:r>
              <a:rPr kumimoji="0" lang="en-CA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rather than the saturation of our intellect?” </a:t>
            </a:r>
            <a:r>
              <a:rPr kumimoji="0" lang="en-CA" altLang="en-US" sz="11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kumimoji="0" lang="en-CA" altLang="en-US" sz="11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James K.A. Smith</a:t>
            </a:r>
            <a:r>
              <a:rPr kumimoji="0" lang="en-CA" altLang="en-US" sz="11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kumimoji="0" lang="en-CA" altLang="en-US" sz="1100" b="0" i="1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Desiring the Kingdom</a:t>
            </a:r>
            <a:r>
              <a:rPr kumimoji="0" lang="en-CA" altLang="en-US" sz="11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1B6DD-2CA9-4AAB-8351-599F39DF0D4A}"/>
              </a:ext>
            </a:extLst>
          </p:cNvPr>
          <p:cNvSpPr/>
          <p:nvPr/>
        </p:nvSpPr>
        <p:spPr>
          <a:xfrm>
            <a:off x="-595172" y="2998067"/>
            <a:ext cx="5822577" cy="80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628650">
              <a:lnSpc>
                <a:spcPct val="107000"/>
              </a:lnSpc>
              <a:spcBef>
                <a:spcPts val="925"/>
              </a:spcBef>
              <a:spcAft>
                <a:spcPts val="0"/>
              </a:spcAft>
            </a:pPr>
            <a:r>
              <a:rPr lang="en-CA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“It is nothing but a pious wish and a grossly unwarranted hope that students trained to be passive and non-creative in school will suddenly, upon graduation, actively contribute to the formation of Christian culture.” </a:t>
            </a:r>
            <a:r>
              <a:rPr lang="en-C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CA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Nicolas </a:t>
            </a:r>
            <a:r>
              <a:rPr lang="en-CA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Wolterstorff</a:t>
            </a:r>
            <a:r>
              <a:rPr lang="en-C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94F4CD-47AA-4437-B7F7-49A57074B169}"/>
              </a:ext>
            </a:extLst>
          </p:cNvPr>
          <p:cNvSpPr/>
          <p:nvPr/>
        </p:nvSpPr>
        <p:spPr>
          <a:xfrm>
            <a:off x="-552200" y="2043625"/>
            <a:ext cx="5599019" cy="80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628650">
              <a:lnSpc>
                <a:spcPct val="107000"/>
              </a:lnSpc>
              <a:spcBef>
                <a:spcPts val="925"/>
              </a:spcBef>
              <a:spcAft>
                <a:spcPts val="0"/>
              </a:spcAft>
            </a:pPr>
            <a:r>
              <a:rPr lang="en-CA" sz="11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CA" sz="1100" b="1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primary goal of Christian education is the formation of a peculiar people</a:t>
            </a:r>
            <a:r>
              <a:rPr lang="en-CA" sz="11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 people who desire the kingdom of God and thus undertake their life’s expression of that desire.” </a:t>
            </a:r>
            <a:r>
              <a:rPr lang="en-CA" sz="11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CA" sz="1100" b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K.A. Smith</a:t>
            </a:r>
            <a:r>
              <a:rPr lang="en-CA" sz="11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CA" sz="11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Desiring the Kingdom</a:t>
            </a:r>
            <a:r>
              <a:rPr lang="en-CA" sz="11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83"/>
    </mc:Choice>
    <mc:Fallback xmlns="">
      <p:transition spd="slow" advTm="19568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04364"/>
            <a:ext cx="7620000" cy="638735"/>
          </a:xfrm>
        </p:spPr>
        <p:txBody>
          <a:bodyPr>
            <a:normAutofit/>
          </a:bodyPr>
          <a:lstStyle/>
          <a:p>
            <a:r>
              <a:rPr lang="en-CA" sz="3300" dirty="0"/>
              <a:t>Keeping Informed</a:t>
            </a:r>
          </a:p>
        </p:txBody>
      </p:sp>
      <p:pic>
        <p:nvPicPr>
          <p:cNvPr id="2050" name="Picture 2" descr="PowerSchool for parents - Pembina Hills School Division">
            <a:extLst>
              <a:ext uri="{FF2B5EF4-FFF2-40B4-BE49-F238E27FC236}">
                <a16:creationId xmlns:a16="http://schemas.microsoft.com/office/drawing/2014/main" id="{7AF17575-25CC-40FD-A102-1CF05334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21" y="2067486"/>
            <a:ext cx="5300758" cy="2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83"/>
    </mc:Choice>
    <mc:Fallback xmlns="">
      <p:transition spd="slow" advTm="19568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30560" y="143649"/>
            <a:ext cx="8496944" cy="10058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How do I register for my Grade 10 Year?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138864" cy="3523455"/>
          </a:xfrm>
        </p:spPr>
        <p:txBody>
          <a:bodyPr vert="horz" anchor="t"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C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2400" b="1" dirty="0">
                <a:cs typeface="Times New Roman"/>
              </a:rPr>
              <a:t>Thursday, May 12 </a:t>
            </a:r>
            <a:r>
              <a:rPr lang="en-CA" sz="2400" dirty="0">
                <a:cs typeface="Times New Roman"/>
              </a:rPr>
              <a:t>– Teacher/Student Advisory</a:t>
            </a:r>
            <a:endParaRPr lang="en-CA" sz="2400" b="1" dirty="0">
              <a:cs typeface="Times New Roman"/>
            </a:endParaRPr>
          </a:p>
          <a:p>
            <a:pPr>
              <a:buFont typeface="Wingdings" pitchFamily="2" charset="2"/>
              <a:buChar char="v"/>
            </a:pPr>
            <a:r>
              <a:rPr lang="en-CA" sz="2400" dirty="0">
                <a:cs typeface="Times New Roman"/>
              </a:rPr>
              <a:t>Get PowerSchool login from advisor if you don’t have it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cs typeface="Times New Roman"/>
              </a:rPr>
              <a:t>Video to show how to register on the website/advisor team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cs typeface="Times New Roman"/>
              </a:rPr>
              <a:t>Work with your advisor to pick courses for grade 10</a:t>
            </a:r>
          </a:p>
          <a:p>
            <a:pPr>
              <a:buFont typeface="Wingdings" pitchFamily="2" charset="2"/>
              <a:buChar char="v"/>
            </a:pPr>
            <a:r>
              <a:rPr lang="en-CA" sz="2400" dirty="0">
                <a:cs typeface="Times New Roman"/>
              </a:rPr>
              <a:t>Consider your choices carefully; speak with your teachers about recommendations for Grade 10 and with family about what is best</a:t>
            </a:r>
          </a:p>
          <a:p>
            <a:pPr>
              <a:buFont typeface="Wingdings" pitchFamily="2" charset="2"/>
              <a:buChar char="v"/>
            </a:pPr>
            <a:r>
              <a:rPr lang="en-CA" sz="2400" b="1" dirty="0">
                <a:cs typeface="Times New Roman"/>
              </a:rPr>
              <a:t>Online course selection on PowerSchool </a:t>
            </a:r>
          </a:p>
          <a:p>
            <a:pPr lvl="1">
              <a:buFont typeface="Wingdings" pitchFamily="2" charset="2"/>
              <a:buChar char="v"/>
            </a:pPr>
            <a:r>
              <a:rPr lang="en-CA" sz="2100" b="1" dirty="0">
                <a:cs typeface="Times New Roman"/>
              </a:rPr>
              <a:t>Closes Thursday, May 19</a:t>
            </a:r>
          </a:p>
          <a:p>
            <a:pPr>
              <a:buFont typeface="Wingdings" pitchFamily="2" charset="2"/>
              <a:buChar char="v"/>
            </a:pPr>
            <a:r>
              <a:rPr lang="en-CA" sz="2400" b="1" dirty="0">
                <a:cs typeface="Times New Roman"/>
              </a:rPr>
              <a:t>If you have difficulties, please contact your teacher advisor first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95"/>
    </mc:Choice>
    <mc:Fallback xmlns="">
      <p:transition spd="slow" advTm="10329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24" y="1734671"/>
            <a:ext cx="6842312" cy="1375078"/>
          </a:xfrm>
        </p:spPr>
        <p:txBody>
          <a:bodyPr>
            <a:noAutofit/>
          </a:bodyPr>
          <a:lstStyle/>
          <a:p>
            <a:pPr algn="ctr"/>
            <a:r>
              <a:rPr lang="en-CA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68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077">
        <p14:switch dir="r"/>
      </p:transition>
    </mc:Choice>
    <mc:Fallback xmlns="">
      <p:transition spd="slow" advTm="807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pening.mp4">
            <a:hlinkClick r:id="" action="ppaction://media"/>
            <a:extLst>
              <a:ext uri="{FF2B5EF4-FFF2-40B4-BE49-F238E27FC236}">
                <a16:creationId xmlns:a16="http://schemas.microsoft.com/office/drawing/2014/main" id="{F4608891-8A7D-4CE3-8A39-186F9AA4FD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335" y="0"/>
            <a:ext cx="7945329" cy="44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9"/>
    </mc:Choice>
    <mc:Fallback xmlns="">
      <p:transition spd="slow" advTm="3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9675" y="2124075"/>
            <a:ext cx="7859563" cy="2983677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CA" dirty="0"/>
              <a:t>Transitions: Bridging the journey from Middle School to High School</a:t>
            </a:r>
          </a:p>
          <a:p>
            <a:pPr marL="777240" lvl="1" indent="-457200">
              <a:buSzPct val="85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2"/>
                </a:solidFill>
              </a:rPr>
              <a:t>80 Minute Classes</a:t>
            </a:r>
          </a:p>
          <a:p>
            <a:pPr marL="777240" lvl="1" indent="-457200">
              <a:buSzPct val="85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2"/>
                </a:solidFill>
              </a:rPr>
              <a:t>Semester System ( 3 “Core” per semester)</a:t>
            </a:r>
          </a:p>
          <a:p>
            <a:pPr marL="1051560" lvl="2" indent="-457200">
              <a:buSzPct val="85000"/>
              <a:buFont typeface="Wingdings" panose="05000000000000000000" pitchFamily="2" charset="2"/>
              <a:buChar char="Ø"/>
            </a:pPr>
            <a:r>
              <a:rPr lang="en-CA" sz="2200" dirty="0">
                <a:solidFill>
                  <a:schemeClr val="tx2"/>
                </a:solidFill>
              </a:rPr>
              <a:t>Full-Year </a:t>
            </a:r>
            <a:r>
              <a:rPr lang="en-CA" sz="2200" u="sng" dirty="0">
                <a:solidFill>
                  <a:schemeClr val="tx2"/>
                </a:solidFill>
              </a:rPr>
              <a:t>Math</a:t>
            </a:r>
            <a:r>
              <a:rPr lang="en-CA" sz="2200" dirty="0">
                <a:solidFill>
                  <a:schemeClr val="tx2"/>
                </a:solidFill>
              </a:rPr>
              <a:t> and </a:t>
            </a:r>
            <a:r>
              <a:rPr lang="en-CA" sz="2200" u="sng" dirty="0">
                <a:solidFill>
                  <a:schemeClr val="tx2"/>
                </a:solidFill>
              </a:rPr>
              <a:t>Language Arts </a:t>
            </a:r>
            <a:r>
              <a:rPr lang="en-CA" sz="2200" dirty="0">
                <a:solidFill>
                  <a:schemeClr val="tx2"/>
                </a:solidFill>
              </a:rPr>
              <a:t>(Alternating Days)</a:t>
            </a:r>
          </a:p>
          <a:p>
            <a:pPr marL="777240" lvl="1" indent="-457200">
              <a:buSzPct val="85000"/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chemeClr val="tx2"/>
                </a:solidFill>
              </a:rPr>
              <a:t>Expanded choices for options</a:t>
            </a:r>
          </a:p>
          <a:p>
            <a:pPr marL="514350" indent="-514350"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</a:pPr>
            <a:r>
              <a:rPr lang="en-CA" dirty="0"/>
              <a:t>Not a sink-or-swim approach – Homeroom Groupings</a:t>
            </a:r>
          </a:p>
          <a:p>
            <a:pPr marL="0" indent="0">
              <a:buSzPct val="85000"/>
            </a:pPr>
            <a:endParaRPr lang="en-CA" sz="3400" dirty="0">
              <a:solidFill>
                <a:schemeClr val="tx2"/>
              </a:solidFill>
            </a:endParaRPr>
          </a:p>
          <a:p>
            <a:pPr marL="320040" lvl="1" indent="0">
              <a:buSzPct val="85000"/>
            </a:pPr>
            <a:endParaRPr lang="en-CA" sz="2400" dirty="0">
              <a:solidFill>
                <a:schemeClr val="tx2"/>
              </a:solidFill>
            </a:endParaRPr>
          </a:p>
          <a:p>
            <a:pPr marL="0" indent="0"/>
            <a:endParaRPr lang="en-CA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dirty="0"/>
          </a:p>
          <a:p>
            <a:pPr marL="457200" indent="-457200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sz="3300" dirty="0"/>
              <a:t>Differences from Grade 8 to 9</a:t>
            </a:r>
          </a:p>
        </p:txBody>
      </p:sp>
    </p:spTree>
    <p:extLst>
      <p:ext uri="{BB962C8B-B14F-4D97-AF65-F5344CB8AC3E}">
        <p14:creationId xmlns:p14="http://schemas.microsoft.com/office/powerpoint/2010/main" val="19221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41"/>
    </mc:Choice>
    <mc:Fallback xmlns="">
      <p:transition spd="slow" advTm="670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30718" y="2048878"/>
            <a:ext cx="7859563" cy="2983677"/>
          </a:xfrm>
        </p:spPr>
        <p:txBody>
          <a:bodyPr vert="horz" lIns="91440" tIns="45720" rIns="91440" bIns="4572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Take ownership of their learning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Developing Positive Habits of Learning </a:t>
            </a:r>
            <a:r>
              <a:rPr lang="en-CA" dirty="0">
                <a:solidFill>
                  <a:schemeClr val="tx2"/>
                </a:solidFill>
                <a:sym typeface="Wingdings" panose="05000000000000000000" pitchFamily="2" charset="2"/>
              </a:rPr>
              <a:t> How you show up MATTERS!</a:t>
            </a:r>
            <a:endParaRPr lang="en-CA" dirty="0">
              <a:solidFill>
                <a:schemeClr val="tx2"/>
              </a:solidFill>
            </a:endParaRPr>
          </a:p>
          <a:p>
            <a:pPr marL="1051560" lvl="2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1"/>
                </a:solidFill>
              </a:rPr>
              <a:t>Punctuality </a:t>
            </a:r>
            <a:r>
              <a:rPr lang="en-CA" sz="1800" dirty="0">
                <a:sym typeface="Wingdings" panose="05000000000000000000" pitchFamily="2" charset="2"/>
              </a:rPr>
              <a:t> In class on time and ready to learn</a:t>
            </a:r>
          </a:p>
          <a:p>
            <a:pPr marL="1051560" lvl="2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1"/>
                </a:solidFill>
                <a:sym typeface="Wingdings" panose="05000000000000000000" pitchFamily="2" charset="2"/>
              </a:rPr>
              <a:t>Positive and Thoughtful Class Contributions </a:t>
            </a:r>
            <a:r>
              <a:rPr lang="en-CA" sz="1800" dirty="0">
                <a:sym typeface="Wingdings" panose="05000000000000000000" pitchFamily="2" charset="2"/>
              </a:rPr>
              <a:t> You are NOT a bystander</a:t>
            </a:r>
          </a:p>
          <a:p>
            <a:pPr marL="1051560" lvl="2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1"/>
                </a:solidFill>
                <a:sym typeface="Wingdings" panose="05000000000000000000" pitchFamily="2" charset="2"/>
              </a:rPr>
              <a:t>Organization</a:t>
            </a:r>
            <a:r>
              <a:rPr lang="en-CA" sz="1800" dirty="0">
                <a:sym typeface="Wingdings" panose="05000000000000000000" pitchFamily="2" charset="2"/>
              </a:rPr>
              <a:t> Having what you need and when you need it</a:t>
            </a:r>
          </a:p>
          <a:p>
            <a:pPr marL="1051560" lvl="2" indent="-4572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accent1"/>
                </a:solidFill>
                <a:sym typeface="Wingdings" panose="05000000000000000000" pitchFamily="2" charset="2"/>
              </a:rPr>
              <a:t>Committed to Learning</a:t>
            </a:r>
            <a:r>
              <a:rPr lang="en-CA" sz="1800" dirty="0">
                <a:sym typeface="Wingdings" panose="05000000000000000000" pitchFamily="2" charset="2"/>
              </a:rPr>
              <a:t>  The work I submit is MINE and reflects my best efforts</a:t>
            </a:r>
          </a:p>
          <a:p>
            <a:pPr marL="1051560" lvl="2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1051560" lvl="2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77470"/>
            <a:ext cx="7620000" cy="665629"/>
          </a:xfrm>
        </p:spPr>
        <p:txBody>
          <a:bodyPr>
            <a:normAutofit/>
          </a:bodyPr>
          <a:lstStyle/>
          <a:p>
            <a:r>
              <a:rPr lang="en-CA" sz="3300" dirty="0"/>
              <a:t>Grade 9: 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25364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41"/>
    </mc:Choice>
    <mc:Fallback xmlns="">
      <p:transition spd="slow" advTm="670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30718" y="2048878"/>
            <a:ext cx="7859563" cy="2983677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Grade 9 </a:t>
            </a:r>
            <a:r>
              <a:rPr lang="en-CA" u="sng" dirty="0"/>
              <a:t>IS NOT</a:t>
            </a:r>
            <a:r>
              <a:rPr lang="en-CA" dirty="0"/>
              <a:t> Grade 8+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</a:rPr>
              <a:t>Courses are more rigorous and have greater expectations for engagement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</a:rPr>
              <a:t>Final marks and subject matter competence will have impact on future pathways for programming in Grades 10-12</a:t>
            </a:r>
            <a:endParaRPr lang="en-CA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000" dirty="0"/>
              <a:t>Utilizing CORE Time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</a:rPr>
              <a:t>Building connection with teachers – self advocacy</a:t>
            </a:r>
          </a:p>
          <a:p>
            <a:pPr marL="777240" lvl="1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2"/>
                </a:solidFill>
              </a:rPr>
              <a:t>Staying on top of course content and assignments</a:t>
            </a:r>
            <a:endParaRPr lang="en-CA" sz="55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77470"/>
            <a:ext cx="7620000" cy="665629"/>
          </a:xfrm>
        </p:spPr>
        <p:txBody>
          <a:bodyPr>
            <a:normAutofit/>
          </a:bodyPr>
          <a:lstStyle/>
          <a:p>
            <a:r>
              <a:rPr lang="en-CA" sz="3300" dirty="0"/>
              <a:t>Grade 9: 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536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41"/>
    </mc:Choice>
    <mc:Fallback>
      <p:transition spd="slow" advTm="670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9675" y="2124075"/>
            <a:ext cx="7859563" cy="2983677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You will start earning credits to earn your high school diploma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The Alberta Government grants the diploma based on their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Courses at the grade 10 level are designated as “10/14/15”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Course at the grade 11 level are designated as “20/24/25”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Courses at the grade 12 level are designated as “30/35“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55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sz="3300"/>
              <a:t>Differences from Grade 9 to 10</a:t>
            </a:r>
          </a:p>
        </p:txBody>
      </p:sp>
    </p:spTree>
    <p:extLst>
      <p:ext uri="{BB962C8B-B14F-4D97-AF65-F5344CB8AC3E}">
        <p14:creationId xmlns:p14="http://schemas.microsoft.com/office/powerpoint/2010/main" val="297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41"/>
    </mc:Choice>
    <mc:Fallback xmlns="">
      <p:transition spd="slow" advTm="670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9675" y="2124075"/>
            <a:ext cx="7934325" cy="2983677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7200" dirty="0"/>
              <a:t>No longer part of a class grouping or homeroom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CA" sz="7200" dirty="0"/>
              <a:t>‘Main Stream’ are -2, -3 level courses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CA" sz="7200" dirty="0"/>
              <a:t>‘Academic Stream’ are -1 level courses </a:t>
            </a:r>
          </a:p>
          <a:p>
            <a:pPr marL="777240" lvl="1" indent="-457200">
              <a:buFont typeface="Arial,Sans-Serif" panose="020B0604020202020204" pitchFamily="34" charset="0"/>
              <a:buChar char="•"/>
            </a:pPr>
            <a:r>
              <a:rPr lang="en-CA" sz="6200" dirty="0">
                <a:solidFill>
                  <a:schemeClr val="tx2"/>
                </a:solidFill>
              </a:rPr>
              <a:t>Requires an increased level of desire, commitment, work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CA" sz="7200" dirty="0"/>
              <a:t>Entry in a grade 10 course is based on grade 9 reports/recommendations – ICSS Streaming Policy</a:t>
            </a:r>
            <a:endParaRPr lang="en-US" sz="7200" dirty="0"/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7200" dirty="0"/>
              <a:t>You do not advance to the next level unless you pass and get credits in the current course (advancement is course by course)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7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55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sz="3300"/>
              <a:t>Differences from Grade 9 to 10</a:t>
            </a:r>
          </a:p>
        </p:txBody>
      </p:sp>
    </p:spTree>
    <p:extLst>
      <p:ext uri="{BB962C8B-B14F-4D97-AF65-F5344CB8AC3E}">
        <p14:creationId xmlns:p14="http://schemas.microsoft.com/office/powerpoint/2010/main" val="2173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95"/>
    </mc:Choice>
    <mc:Fallback xmlns="">
      <p:transition spd="slow" advTm="1121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30861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You must earn a minimum of 100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Core classes are 5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Elective classes (“Options”) can be 3, 5 or more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English to the 30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Social to the 30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Mathematics and Science at 20 level (</a:t>
            </a:r>
            <a:r>
              <a:rPr lang="en-CA" i="1" dirty="0"/>
              <a:t>Minimum</a:t>
            </a:r>
            <a:r>
              <a:rPr lang="en-CA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Other electives that you can take to the 30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7494"/>
            <a:ext cx="7620000" cy="1675606"/>
          </a:xfrm>
        </p:spPr>
        <p:txBody>
          <a:bodyPr>
            <a:normAutofit/>
          </a:bodyPr>
          <a:lstStyle/>
          <a:p>
            <a:r>
              <a:rPr lang="en-CA" sz="3300"/>
              <a:t>How do I earn a High School Diploma?</a:t>
            </a:r>
          </a:p>
        </p:txBody>
      </p:sp>
    </p:spTree>
    <p:extLst>
      <p:ext uri="{BB962C8B-B14F-4D97-AF65-F5344CB8AC3E}">
        <p14:creationId xmlns:p14="http://schemas.microsoft.com/office/powerpoint/2010/main" val="25699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1"/>
    </mc:Choice>
    <mc:Fallback xmlns="">
      <p:transition spd="slow" advTm="5802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32A0"/>
      </a:accent1>
      <a:accent2>
        <a:srgbClr val="FFBF3F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Office PowerPoint</Application>
  <PresentationFormat>On-screen Show (16:9)</PresentationFormat>
  <Paragraphs>200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Times New Roman</vt:lpstr>
      <vt:lpstr>Tw Cen MT</vt:lpstr>
      <vt:lpstr>Wingdings</vt:lpstr>
      <vt:lpstr>Wingdings 2</vt:lpstr>
      <vt:lpstr>Widescreen Presentation</vt:lpstr>
      <vt:lpstr>High School Parent/Student Orientation</vt:lpstr>
      <vt:lpstr>PowerPoint Presentation</vt:lpstr>
      <vt:lpstr>PowerPoint Presentation</vt:lpstr>
      <vt:lpstr>Differences from Grade 8 to 9</vt:lpstr>
      <vt:lpstr>Grade 9: Building Capacity</vt:lpstr>
      <vt:lpstr>Grade 9: Building Capacity</vt:lpstr>
      <vt:lpstr>Differences from Grade 9 to 10</vt:lpstr>
      <vt:lpstr>Differences from Grade 9 to 10</vt:lpstr>
      <vt:lpstr>How do I earn a High School Diploma?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Information</vt:lpstr>
      <vt:lpstr>Academic Goals for Grade 10  </vt:lpstr>
      <vt:lpstr>Personal Goals for Grade 10</vt:lpstr>
      <vt:lpstr>Options/Elective Courses</vt:lpstr>
      <vt:lpstr>Off-Campus Education</vt:lpstr>
      <vt:lpstr>Athletics</vt:lpstr>
      <vt:lpstr>PowerPoint Presentation</vt:lpstr>
      <vt:lpstr>Keeping Informed</vt:lpstr>
      <vt:lpstr>How do I register for my Grade 10 Year?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Chinook High School Grade 9 Registration Presentation</dc:title>
  <dc:creator/>
  <cp:lastModifiedBy/>
  <cp:revision>175</cp:revision>
  <dcterms:modified xsi:type="dcterms:W3CDTF">2022-05-09T20:06:27Z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